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7" r:id="rId3"/>
    <p:sldId id="302" r:id="rId4"/>
    <p:sldId id="299" r:id="rId5"/>
    <p:sldId id="300" r:id="rId6"/>
    <p:sldId id="301" r:id="rId7"/>
    <p:sldId id="346" r:id="rId8"/>
    <p:sldId id="348" r:id="rId9"/>
    <p:sldId id="347" r:id="rId10"/>
    <p:sldId id="325" r:id="rId11"/>
    <p:sldId id="339" r:id="rId12"/>
    <p:sldId id="308" r:id="rId13"/>
    <p:sldId id="330" r:id="rId14"/>
    <p:sldId id="331" r:id="rId15"/>
    <p:sldId id="332" r:id="rId16"/>
    <p:sldId id="309" r:id="rId17"/>
    <p:sldId id="311" r:id="rId18"/>
    <p:sldId id="336" r:id="rId19"/>
    <p:sldId id="337" r:id="rId20"/>
    <p:sldId id="314" r:id="rId21"/>
    <p:sldId id="313" r:id="rId22"/>
    <p:sldId id="304" r:id="rId23"/>
    <p:sldId id="324" r:id="rId24"/>
    <p:sldId id="326" r:id="rId25"/>
    <p:sldId id="307" r:id="rId26"/>
    <p:sldId id="328" r:id="rId27"/>
    <p:sldId id="329" r:id="rId28"/>
    <p:sldId id="319" r:id="rId29"/>
    <p:sldId id="333" r:id="rId30"/>
    <p:sldId id="334" r:id="rId31"/>
    <p:sldId id="335" r:id="rId32"/>
    <p:sldId id="321" r:id="rId33"/>
    <p:sldId id="320" r:id="rId34"/>
    <p:sldId id="340" r:id="rId35"/>
    <p:sldId id="342" r:id="rId36"/>
    <p:sldId id="343" r:id="rId37"/>
    <p:sldId id="344" r:id="rId38"/>
    <p:sldId id="345" r:id="rId39"/>
    <p:sldId id="341" r:id="rId40"/>
    <p:sldId id="318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C33D-4BEC-1650-8722-438D8DA41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A8A8C-8279-BD8B-27D9-421A1AC32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E6C01-B739-177B-4572-C1D03D3D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880BD-DE33-9C00-3986-A754D74D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22587-B636-2777-6D48-4578B4037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644D0-B067-250F-A2EE-226127F1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5CC01-BE53-419F-E6A8-B9BDD53FD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6504E-13D8-99FA-DBBB-38AB3900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56A5F-B09A-1D5C-B4F1-5A3BF37D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EB949-81A0-F9F9-ABF8-6C7EB422F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4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A8B5B8-E8BB-3E75-DBE7-F68204960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B864F9-50FC-3D5A-041E-1AA810F16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48F56-35F6-5389-6FF6-B6C6B398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59841-B9FB-0439-8D17-49C0220F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FC54-F65A-D90E-1040-2E56EA60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05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Cover">
    <p:bg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712CAA6-DF32-C7E6-E2F8-493AED394D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2061" y="3512976"/>
            <a:ext cx="3994950" cy="1655762"/>
          </a:xfrm>
          <a:prstGeom prst="rect">
            <a:avLst/>
          </a:prstGeom>
          <a:solidFill>
            <a:srgbClr val="006EFF"/>
          </a:solidFill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Name,</a:t>
            </a:r>
          </a:p>
          <a:p>
            <a:r>
              <a:rPr lang="en-US"/>
              <a:t>Job title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E174FA-5969-AE40-A6B3-8C321473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60" y="2007494"/>
            <a:ext cx="6400799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18385019-631B-61B6-4B18-B0F613B5E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44" b="12419"/>
          <a:stretch/>
        </p:blipFill>
        <p:spPr>
          <a:xfrm>
            <a:off x="6383903" y="851724"/>
            <a:ext cx="5808097" cy="60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17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B-red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5A135E-E729-23DB-8DAE-F1890CFABC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2117" b="15649"/>
          <a:stretch/>
        </p:blipFill>
        <p:spPr>
          <a:xfrm>
            <a:off x="8490857" y="2845232"/>
            <a:ext cx="3701143" cy="4012768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64C2903-99FA-4335-ED9B-6079045898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219" y="1871625"/>
            <a:ext cx="7309381" cy="4688973"/>
          </a:xfrm>
          <a:prstGeom prst="rect">
            <a:avLst/>
          </a:prstGeom>
        </p:spPr>
        <p:txBody>
          <a:bodyPr lIns="0" numCol="1" spcCol="4572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F4F6F9-D31D-589B-66E3-89DFF9F19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50" y="720725"/>
            <a:ext cx="11425073" cy="56896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FF1EE1C-BF6D-4578-7931-2B4E755E8C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432" y="1341737"/>
            <a:ext cx="11415086" cy="337718"/>
          </a:xfrm>
        </p:spPr>
        <p:txBody>
          <a:bodyPr>
            <a:normAutofit/>
          </a:bodyPr>
          <a:lstStyle>
            <a:lvl1pPr>
              <a:defRPr sz="1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6395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53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23A57F-2470-77A6-CB91-A681C0CCB4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863" y="1752600"/>
            <a:ext cx="11044237" cy="46228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defTabSz="554400">
              <a:lnSpc>
                <a:spcPct val="100000"/>
              </a:lnSpc>
              <a:buFontTx/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↳ Title 1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7A4236-9DF8-7CEB-6593-F271908634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3863" y="720725"/>
            <a:ext cx="2964694" cy="780095"/>
          </a:xfrm>
          <a:prstGeom prst="rect">
            <a:avLst/>
          </a:prstGeom>
        </p:spPr>
        <p:txBody>
          <a:bodyPr lIns="0" tIns="72000"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8953D-CAC9-CCED-E16B-BE853369AB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6760" y="2214880"/>
            <a:ext cx="10721340" cy="60420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19D0716-6F66-C98F-A612-176F88DDA0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863" y="2819082"/>
            <a:ext cx="11044237" cy="46228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defTabSz="554400">
              <a:lnSpc>
                <a:spcPct val="100000"/>
              </a:lnSpc>
              <a:buFontTx/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↳ Title 2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13E44E0-96C6-5A54-BCCC-A8B5284129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6760" y="3281362"/>
            <a:ext cx="10721340" cy="60420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7C89C08-370F-2F34-08D6-D5EEF6D3F1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3863" y="3885564"/>
            <a:ext cx="11044237" cy="46228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defTabSz="554400">
              <a:lnSpc>
                <a:spcPct val="100000"/>
              </a:lnSpc>
              <a:buFontTx/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↳ Title 3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4E9CA5-E985-B9F4-DF8C-253DAA5F95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6760" y="4347844"/>
            <a:ext cx="10721340" cy="60420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Subtitle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660EFC0-4398-5704-4D03-FD7C43F46A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863" y="4952046"/>
            <a:ext cx="11044237" cy="462280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defTabSz="554400">
              <a:lnSpc>
                <a:spcPct val="100000"/>
              </a:lnSpc>
              <a:buFontTx/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↳ Title 4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9FBFDB3-4FBD-0B5B-46FC-80E19F9422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6760" y="5414326"/>
            <a:ext cx="10721340" cy="60420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83777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267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22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 B-outline on blue bg">
    <p:bg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5C26F9-4486-C223-DBF4-8A71B6D440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2" t="-284" r="22414" b="16169"/>
          <a:stretch/>
        </p:blipFill>
        <p:spPr>
          <a:xfrm>
            <a:off x="8458199" y="2845232"/>
            <a:ext cx="3733801" cy="4012768"/>
          </a:xfrm>
          <a:prstGeom prst="rect">
            <a:avLst/>
          </a:prstGeom>
          <a:noFill/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392F6F10-3962-50BC-5CE5-A0011F8C27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219" y="1871625"/>
            <a:ext cx="7309381" cy="4688973"/>
          </a:xfrm>
          <a:prstGeom prst="rect">
            <a:avLst/>
          </a:prstGeom>
        </p:spPr>
        <p:txBody>
          <a:bodyPr lIns="0" numCol="1" spcCol="4572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F5F5F5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2FB442-92FB-CC18-B931-0CBCCF93A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050" y="720725"/>
            <a:ext cx="11425073" cy="56896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5F997AC-838A-3B61-F9AA-DF7B08334B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432" y="1341737"/>
            <a:ext cx="11415086" cy="337718"/>
          </a:xfrm>
        </p:spPr>
        <p:txBody>
          <a:bodyPr>
            <a:normAutofit/>
          </a:bodyPr>
          <a:lstStyle>
            <a:lvl1pPr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Google Shape;70;p1">
            <a:extLst>
              <a:ext uri="{FF2B5EF4-FFF2-40B4-BE49-F238E27FC236}">
                <a16:creationId xmlns:a16="http://schemas.microsoft.com/office/drawing/2014/main" id="{C8387F01-6A07-C1C2-1A61-536DA289C2D4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95913" y="275154"/>
            <a:ext cx="1596717" cy="228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143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bg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18385019-631B-61B6-4B18-B0F613B5E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44" b="12419"/>
          <a:stretch/>
        </p:blipFill>
        <p:spPr>
          <a:xfrm>
            <a:off x="6383903" y="851724"/>
            <a:ext cx="5808097" cy="6006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FFB272-5FB9-8D9F-22BE-EC18B0731697}"/>
              </a:ext>
            </a:extLst>
          </p:cNvPr>
          <p:cNvSpPr txBox="1"/>
          <p:nvPr userDrawn="1"/>
        </p:nvSpPr>
        <p:spPr>
          <a:xfrm>
            <a:off x="404600" y="2551837"/>
            <a:ext cx="4626222" cy="175432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>
                <a:solidFill>
                  <a:schemeClr val="bg1"/>
                </a:solidFill>
              </a:rPr>
              <a:t>Trusted. </a:t>
            </a:r>
            <a:r>
              <a:rPr lang="en-US" sz="5400" b="1">
                <a:solidFill>
                  <a:schemeClr val="bg1"/>
                </a:solidFill>
              </a:rPr>
              <a:t>Always.​</a:t>
            </a:r>
            <a:endParaRPr lang="en-US" sz="54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3005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0A6A-35ED-7010-69CA-129D5AA8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CCE8-A12F-4D0D-10AB-69BB5B5D0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3076-043C-3422-B4C3-C2477E75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53D5A-5642-9103-5962-2059BF76F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8CE73-B590-EE45-3C4D-C13AB825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5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69C8-4AC6-BC22-175A-9C5BEB087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F3C61-2F76-D276-CD9A-A2DE59609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98677-9355-C129-6D55-A1560B57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4E925-DC83-0524-1A3D-9F218FD0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5B14E-A832-0D36-C016-6E55C203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5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24A5-88DE-BEE0-F297-13FD415A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65D48-6A63-947C-AC13-39A308116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2DADD-B8ED-1124-DA39-A445A5131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9A03A-08C0-4DB7-C933-E678AE73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D3D81-4459-99E8-48E2-43F2BEFB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773F1-2927-357F-F503-7591EB2B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8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FCF8-18A7-25FE-943F-A78A7E1B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A5529-76F8-6D11-BCF8-D6E94DC91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B43E1-EDCB-09FF-CD27-29B213D9F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FD986-5772-D76E-A9FB-5D88CCA35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74B6F-0E60-44B8-928C-8A345FDB3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62B1B-EBD1-BE13-DFE0-116E803B2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673F3-C377-6395-4D6A-93847224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F9C584-9D28-9A94-C644-E08A2FAB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3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BEB3-18F2-F25B-EFB9-9DA3FA39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547CB-E28D-690A-17B6-3E00F9901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06EB2-D379-0997-E820-9A0B3D4E1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EF793-773A-1639-792B-121C7AF5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69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1675D-3034-C4EE-4D24-5E5189668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EB3F6-169A-87AF-EA04-F48CDACAC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E3C06-17EC-FFE0-417D-099EC6DC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1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1F75-26C3-3D37-BDAC-5FED1350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8E055-AEF9-F278-599F-CB020BB7D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0B6E1-876C-254E-434B-7F82C2A98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D8521-B202-88B8-2608-AB613D64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70CD6-35F9-3015-FD87-2ED20C4D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67628-A4D7-84C8-8D3F-22A8673E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92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F09A-571B-0C9A-5643-CBE05F00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AA7AB-E3CD-194C-606A-323A0FBA8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1D81C-ED35-19A9-2128-69D2DA46E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20B42-5AD0-802E-6D92-923606E5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E91D2-0BE1-8EAC-0CE3-5718A4516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EB1A2-454B-CA79-259F-88B39304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8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3F0D0-2E4B-D659-F131-807EBB41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52188-C236-5360-F48A-3FE31AA58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4535E-3697-09DB-E308-0460FC48E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89758-7297-4252-8D37-35905F53C0C4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DD8F3-497E-141E-9D83-63E282438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D6D9A-13F6-4EA8-D230-2C63C6FC0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33E14-8E56-4815-B4C8-2C3CF00C64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660C0-0D7B-6467-2CF1-5E9CC8A4663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236325" y="63500"/>
            <a:ext cx="9207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5033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0">
            <a:extLst>
              <a:ext uri="{FF2B5EF4-FFF2-40B4-BE49-F238E27FC236}">
                <a16:creationId xmlns:a16="http://schemas.microsoft.com/office/drawing/2014/main" id="{207285A5-CEE9-45FD-A147-55C4DB2BA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061" y="3512976"/>
            <a:ext cx="6035684" cy="1655762"/>
          </a:xfrm>
        </p:spPr>
        <p:txBody>
          <a:bodyPr>
            <a:normAutofit/>
          </a:bodyPr>
          <a:lstStyle/>
          <a:p>
            <a:r>
              <a:rPr lang="en-US" sz="1800" dirty="0"/>
              <a:t>George C. Karantzas</a:t>
            </a:r>
          </a:p>
          <a:p>
            <a:r>
              <a:rPr lang="en-US" sz="1800" dirty="0"/>
              <a:t>Former Security Researcher, Bitdefender Attack Research</a:t>
            </a:r>
          </a:p>
          <a:p>
            <a:r>
              <a:rPr lang="en-US" sz="1800" dirty="0"/>
              <a:t>Presented by: B</a:t>
            </a:r>
            <a:r>
              <a:rPr lang="hu-HU" sz="1800" dirty="0"/>
              <a:t>álint Szabó</a:t>
            </a:r>
            <a:r>
              <a:rPr lang="en-US" sz="1800" dirty="0"/>
              <a:t>, </a:t>
            </a:r>
          </a:p>
          <a:p>
            <a:r>
              <a:rPr lang="en-US" sz="1800" dirty="0"/>
              <a:t>	Security Researcher, Bitdefender Attack Research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FC4A91-B5E7-F299-C1F1-53087B2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Kernel Drivers for Security</a:t>
            </a:r>
          </a:p>
        </p:txBody>
      </p:sp>
    </p:spTree>
    <p:extLst>
      <p:ext uri="{BB962C8B-B14F-4D97-AF65-F5344CB8AC3E}">
        <p14:creationId xmlns:p14="http://schemas.microsoft.com/office/powerpoint/2010/main" val="74838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7CFB00-8CD6-5ED8-5A41-53F260EDA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BD5B74-ED15-01BD-4F78-CB2F5436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an example for running shellcode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2A09D-7360-3EE8-2874-6442CE2B4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7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1_encoded">
            <a:hlinkClick r:id="" action="ppaction://media"/>
            <a:extLst>
              <a:ext uri="{FF2B5EF4-FFF2-40B4-BE49-F238E27FC236}">
                <a16:creationId xmlns:a16="http://schemas.microsoft.com/office/drawing/2014/main" id="{22DE44AF-41A8-934C-FD03-DE968DB7E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7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1" y="1448302"/>
            <a:ext cx="4983800" cy="987249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Register </a:t>
            </a:r>
            <a:r>
              <a:rPr lang="en-US" dirty="0" err="1"/>
              <a:t>MiniFilter</a:t>
            </a:r>
            <a:r>
              <a:rPr lang="en-US" dirty="0"/>
              <a:t> &amp; Callbacks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FsStackMon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8DFC56-65CF-C703-2CAA-47DE63A70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441" y="0"/>
            <a:ext cx="4673074" cy="230832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NTSTATUS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DriverEntry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PDRIVER_OBJECT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DriverObject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PUNICODE_STRING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RegistryPath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gDriverObject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DriverObject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   NTSTATUS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FltRegisterFilter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gDriverObject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gFilterRegistration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gFilterHandle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33BDACD-5DEE-3851-9788-412410D04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39" y="2308324"/>
            <a:ext cx="11293476" cy="3170099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FLT_REGISTRATION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gFilterRegistration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FLT_REGISTRATION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FLT_REGISTRATION_VERSION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Version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Flags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Context registration (optional, used for context management)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gCallbacks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Operation callbacks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FsRegister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FsUnload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Unload 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Instance setup routine (removed as it's not required)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  <a:endParaRPr lang="en-US" altLang="en-US" sz="12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Instance query teardown routine (removed as it's not required)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Instance teardown start routine (optional)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Instance teardown complete routine (optional)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GenerateFileName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 callback (optional)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 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NormalizeNameComponent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 callback (optional)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  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NormalizeContextCleanup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 callback (optional)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51333F7-C18A-A629-A2DC-BB4BD1898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39" y="5580727"/>
            <a:ext cx="11293476" cy="123110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FLT_OPERATION_REGISTRATION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gCallbacks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    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IRP_MJ_CREATE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FsCallbacks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FsCbPreOperationCallback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Create operation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//{ IRP_MJ_READ  , 0,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FsCallbacks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FsCbPreOperationCallback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, NULL },     // Read operation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//{ IRP_MJ_WRITE , 0, 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FsCallbacks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FsCbPreOperationCallback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, NULL },     // Write operation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IRP_MJ_OPERATION_END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9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448303"/>
            <a:ext cx="7309381" cy="1123982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Create communication port</a:t>
            </a:r>
          </a:p>
          <a:p>
            <a:pPr marL="914400" lvl="1" indent="-457200">
              <a:buFont typeface="+mj-lt"/>
              <a:buAutoNum type="arabicPeriod" startAt="2"/>
            </a:pPr>
            <a:endParaRPr lang="en-US" dirty="0"/>
          </a:p>
          <a:p>
            <a:pPr marL="914400" lvl="1" indent="-457200">
              <a:buFont typeface="+mj-lt"/>
              <a:buAutoNum type="arabicPeriod" startAt="2"/>
            </a:pPr>
            <a:endParaRPr lang="en-US" dirty="0"/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Receive IRP_MJ_CREATE notifications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FsStackMon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D1520-65F3-B528-6048-5197AF951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145" y="2280524"/>
            <a:ext cx="7024642" cy="33855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NTSTATUS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FsCommInitializePort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L"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D68F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FsGeorgeMonComm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12ACA0-5BAE-A2E7-8AE5-0301123A5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145" y="3563124"/>
            <a:ext cx="7253909" cy="304698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FLT_PREOP_CALLBACK_STATUS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FsCbPreOperationCallback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Inout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PFLT_CALLBACK_DATA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PCFLT_RELATED_OBJECTS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FltObjects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Flt_CompletionContext_Outptr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CompletionContext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   PFLT_FILE_NAME_INFORMATION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NTSTATUS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FltGetFileNameInformation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FLT_FILE_NAME_NORMALIZED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FLT_FILE_NAME_QUERY_DEFAULT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FltParseFileNameInformation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FltGetRequestorProcessId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20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1" y="1448303"/>
            <a:ext cx="4274500" cy="1705096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/>
              <a:t>If DLL is targeted: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Run Local Stack Analysis.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Query Return Addresses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FsStackMon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0C972B-0E3B-7479-31D2-AC8373B4B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4994199"/>
            <a:ext cx="4785284" cy="830997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UNICODE_STRING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gTargetDllList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RTL_CONSTANT_STRING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L"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wininet.dll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…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667E9C-42EC-D84F-8732-AEB4C15D4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5015" y="85593"/>
            <a:ext cx="6356227" cy="378565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backTrace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MAX_STACK_DEPTH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framesFound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RtlWalkFrameChain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backTrace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         //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FramesToCapture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B4B4B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         // Flags: Userland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B4B4B4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MEMORY_BASIC_INFORMATION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ZwQueryVirtualMemory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NtCurrentProcess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ProcessHandle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backTrace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BaseAddress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MemoryBasicInformation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MemoryInformationClass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MemoryInformation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MemoryInformationLength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ReturnLength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8F75C-D09F-72A9-A6F2-F81BE9C86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5015" y="4132425"/>
            <a:ext cx="5907386" cy="230832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MEM_PRIVATE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MEM_MAPPED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    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Protect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PAGE_EXECUTE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Protect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PAGE_EXECUTE_READ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||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Protect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PAGE_EXECUTE_READWRITE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||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mbi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Protect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PAGE_EXECUTE_WRITECOPY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Arial" panose="020B0604020202020204" pitchFamily="34" charset="0"/>
              </a:rPr>
              <a:t>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suspicious stack</a:t>
            </a:r>
          </a:p>
        </p:txBody>
      </p:sp>
    </p:spTree>
    <p:extLst>
      <p:ext uri="{BB962C8B-B14F-4D97-AF65-F5344CB8AC3E}">
        <p14:creationId xmlns:p14="http://schemas.microsoft.com/office/powerpoint/2010/main" val="42442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4909" y="372116"/>
            <a:ext cx="5243887" cy="917569"/>
          </a:xfrm>
        </p:spPr>
        <p:txBody>
          <a:bodyPr/>
          <a:lstStyle/>
          <a:p>
            <a:r>
              <a:rPr lang="en-US" b="1" dirty="0"/>
              <a:t>The Algorithm</a:t>
            </a:r>
          </a:p>
          <a:p>
            <a:pPr lvl="1"/>
            <a:r>
              <a:rPr lang="en-US" dirty="0"/>
              <a:t>Sending the alert to user mode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FsStackMon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1898FE-58A7-E7D3-5E8E-7F3F79C37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1721487"/>
            <a:ext cx="5129096" cy="461664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serializedData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ExAllocatePoolWithTag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NonPagedPool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MAX_SERIALIZE_BUFFER_SIZE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FSGEORGEMON_TAG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B4B4B4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NTSTATUS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FsCommSerializeAlertData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AlertData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serializedData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LARGE_INTEGER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QuadPart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ULONG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replyLength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replyBuffer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FltSendMessage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gFilterHandle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Filter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gClientCommPort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ClientPort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serializedData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SenderBuffer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serializedDataSize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SenderBufferLength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replyBuffer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ReplyBuffer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replyLength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ReplyLength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Timeout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F910F5-16A0-1FDB-B54A-5C875CF35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909" y="1613766"/>
            <a:ext cx="6445995" cy="5262979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AlertData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Pid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AlertType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InfoString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FilterMessageBuffer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FILTER_MESSAGE_HEADER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MessageHeader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4096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B4B4B4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FilterConnectCommunicationPort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L"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D68F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FsGeorgeMonComm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portHandle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FilterMessageBuffer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messageBuffer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FilterGetMessage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portHandle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hPort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messageBuffer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MessageHeader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lpMessageBuffer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messageBuffer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dwMessageBufferSize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   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lpOverlapped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57A64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SUCCEEDED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AlertData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receivedAlert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DeserializeAlert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messageBuffer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receivedAlert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WriteAlertToFile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receivedAlert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88B5A-DEBE-4FC9-CC3B-3BBBB8974383}"/>
              </a:ext>
            </a:extLst>
          </p:cNvPr>
          <p:cNvSpPr txBox="1"/>
          <p:nvPr/>
        </p:nvSpPr>
        <p:spPr>
          <a:xfrm>
            <a:off x="400050" y="1289685"/>
            <a:ext cx="465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FsStackMon.sys (kernel mode)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609B6-7950-2A28-AD68-994CCD57DB0B}"/>
              </a:ext>
            </a:extLst>
          </p:cNvPr>
          <p:cNvSpPr txBox="1"/>
          <p:nvPr/>
        </p:nvSpPr>
        <p:spPr>
          <a:xfrm>
            <a:off x="5634909" y="1289685"/>
            <a:ext cx="465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FsStackMonFileLogger</a:t>
            </a:r>
            <a:r>
              <a:rPr lang="en-US" dirty="0">
                <a:solidFill>
                  <a:schemeClr val="bg1"/>
                </a:solidFill>
              </a:rPr>
              <a:t> (user mode)</a:t>
            </a:r>
          </a:p>
        </p:txBody>
      </p:sp>
    </p:spTree>
    <p:extLst>
      <p:ext uri="{BB962C8B-B14F-4D97-AF65-F5344CB8AC3E}">
        <p14:creationId xmlns:p14="http://schemas.microsoft.com/office/powerpoint/2010/main" val="1620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2_encoded">
            <a:hlinkClick r:id="" action="ppaction://media"/>
            <a:extLst>
              <a:ext uri="{FF2B5EF4-FFF2-40B4-BE49-F238E27FC236}">
                <a16:creationId xmlns:a16="http://schemas.microsoft.com/office/drawing/2014/main" id="{D4013A95-1B7D-31CF-109A-3C757E104D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6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448302"/>
            <a:ext cx="5114059" cy="1876789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Subscribe to Thread Creation.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Check for target protected process.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Store threads.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CbStackMon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DEAD2E-DF7C-C8F6-8E0A-A6D337344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27" y="2297317"/>
            <a:ext cx="5795176" cy="584775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PsSetCreateThreadNotifyRoutine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CallbackThreadCreate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CbThreadCreateRoutine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D5C60B-D057-90D6-7D48-C41E467E8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108070"/>
            <a:ext cx="5795176" cy="353943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CbThreadCreateRoutine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ThreadId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Create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   PEPROCESS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   NTSTATUS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PsLookupProcessByProcessId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   PUNICODE_STRING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processImageName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SeLocateProcessImageName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processImageName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A29F9-7A2D-AE24-9046-5EBC3E657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3975909"/>
            <a:ext cx="4448654" cy="206210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MAX_THREADS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gThreadArray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    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gThreadArray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ThreadId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6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448302"/>
            <a:ext cx="7309381" cy="3038457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Subscribe to Module Loads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endParaRPr lang="en-US" sz="2000" dirty="0"/>
          </a:p>
          <a:p>
            <a:pPr marL="514350" indent="-514350">
              <a:buFont typeface="+mj-lt"/>
              <a:buAutoNum type="arabicPeriod" startAt="4"/>
            </a:pPr>
            <a:r>
              <a:rPr lang="en-US" sz="2000" dirty="0"/>
              <a:t>For each targeted module: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Queue analysis APC on each thread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CbStackMon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B37CCF-1C87-9D3C-DD47-C42EA986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2742" y="-9959"/>
            <a:ext cx="6244017" cy="6494085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CbModuleLoadRoutine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In_opt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PUNICODE_STRING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FullImageName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PIMAGE_INFO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ImageInfo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MAX_THREADS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++)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   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PKAPC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ExAllocatePoolWithTag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NonPagedPool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KAPC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MEMORY_TAG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KeInitializeApc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       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OriginalApcEnvironment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PKKERNEL_ROUTINE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SaAnalysisApcRoutine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          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special kernel APC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KernelMode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 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analysis context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KeInsertQueueApc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48FFC7-0F72-EC27-B980-0ED914655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4777222"/>
            <a:ext cx="4897495" cy="830997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UNICODE_STRING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gTargetDllList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RTL_CONSTANT_STRING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L"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wininet.dll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8D059-A1AE-7460-144B-CDAED5D7E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382755"/>
            <a:ext cx="5346335" cy="584775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PsSetLoadImageNotifyRoutine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CallbackModuleLoad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CbModuleLoadRoutine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67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1" y="1448302"/>
            <a:ext cx="3149062" cy="3038457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sz="2000" dirty="0"/>
              <a:t>Analyze stack</a:t>
            </a:r>
          </a:p>
          <a:p>
            <a:pPr lvl="1"/>
            <a:r>
              <a:rPr lang="en-US" sz="1600" dirty="0" err="1"/>
              <a:t>RtlWalkFrameChain</a:t>
            </a:r>
            <a:endParaRPr lang="en-US" sz="1600" dirty="0"/>
          </a:p>
          <a:p>
            <a:pPr lvl="1"/>
            <a:r>
              <a:rPr lang="en-US" sz="1600" dirty="0"/>
              <a:t> </a:t>
            </a:r>
            <a:r>
              <a:rPr lang="en-US" sz="1600" dirty="0" err="1"/>
              <a:t>ZwQueryVirtualMemory</a:t>
            </a:r>
            <a:endParaRPr lang="en-US" sz="16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/>
              <a:t>Writes alerts to c:\Windows\alerts.txt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CbStackMon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798880-5F29-1C25-1DF8-12CC2A0BE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414" y="487520"/>
            <a:ext cx="8376011" cy="427809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SaAnalysisApcRoutine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PKAPC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Apc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PKNORMAL_ROUTINE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NormalRoutine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NormalContext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SystemArgument1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SystemArgument2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This is the code "injected" via APC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PANALYSIS_CONTEXT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PANALYSIS_CONTEXT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Apc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SystemArgument1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SaLocalAnalysis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Pid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KeSetEvent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CompletionEvent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IO_NO_INCREMENT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ExFreePool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Apc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04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C0992-2671-CDE9-3791-FC3CC536A1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3861" y="841825"/>
            <a:ext cx="11044237" cy="462280"/>
          </a:xfrm>
        </p:spPr>
        <p:txBody>
          <a:bodyPr/>
          <a:lstStyle/>
          <a:p>
            <a:r>
              <a:rPr lang="en-US" dirty="0"/>
              <a:t>↳ Introduction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26AF4-691D-DBD7-E15A-47BBFCB3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1" y="91031"/>
            <a:ext cx="4472877" cy="780095"/>
          </a:xfrm>
        </p:spPr>
        <p:txBody>
          <a:bodyPr/>
          <a:lstStyle/>
          <a:p>
            <a:r>
              <a:rPr lang="en-US" dirty="0"/>
              <a:t>Workshop Outline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F9D00BF-E3C3-CDDF-09B0-5038F0362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3861" y="4482184"/>
            <a:ext cx="11044237" cy="462280"/>
          </a:xfrm>
        </p:spPr>
        <p:txBody>
          <a:bodyPr/>
          <a:lstStyle/>
          <a:p>
            <a:r>
              <a:rPr lang="en-US" dirty="0"/>
              <a:t>↳ Mini-Inject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8C33272-3797-B7C0-F036-383175CBC2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861" y="4920545"/>
            <a:ext cx="10721340" cy="604202"/>
          </a:xfrm>
        </p:spPr>
        <p:txBody>
          <a:bodyPr>
            <a:noAutofit/>
          </a:bodyPr>
          <a:lstStyle/>
          <a:p>
            <a:r>
              <a:rPr lang="en-US" sz="1600" dirty="0"/>
              <a:t>WDM Driver - Kernel to User Injection and User-Mode Hooks</a:t>
            </a:r>
          </a:p>
          <a:p>
            <a:r>
              <a:rPr lang="en-US" sz="1600" dirty="0"/>
              <a:t>Demo – Detecting Common Shellcode (Meterpreter)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23F51B2-3B35-DDF3-0470-CE144A1A07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2431" y="1283618"/>
            <a:ext cx="11044237" cy="462280"/>
          </a:xfrm>
        </p:spPr>
        <p:txBody>
          <a:bodyPr/>
          <a:lstStyle/>
          <a:p>
            <a:r>
              <a:rPr lang="en-US" dirty="0"/>
              <a:t>↳ </a:t>
            </a:r>
            <a:r>
              <a:rPr lang="en-US" dirty="0" err="1"/>
              <a:t>FsStackMon</a:t>
            </a:r>
            <a:endParaRPr lang="en-US" dirty="0"/>
          </a:p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274F99-EA1D-41B0-044E-5FFD343E2B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3879" y="1721580"/>
            <a:ext cx="10721340" cy="604202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/>
              <a:t>Mini-Filter combined with stack analysis.</a:t>
            </a:r>
          </a:p>
          <a:p>
            <a:r>
              <a:rPr lang="en-US" sz="2600" dirty="0"/>
              <a:t>Demo – Detecting Common Shellcode and Binaries (Meterpreter)</a:t>
            </a:r>
          </a:p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24EDC86-2F18-9F0E-CC3F-0A17E623CC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2430" y="2325782"/>
            <a:ext cx="11044237" cy="462280"/>
          </a:xfrm>
        </p:spPr>
        <p:txBody>
          <a:bodyPr/>
          <a:lstStyle/>
          <a:p>
            <a:r>
              <a:rPr lang="en-US" dirty="0"/>
              <a:t>↳ </a:t>
            </a:r>
            <a:r>
              <a:rPr lang="en-US" dirty="0" err="1"/>
              <a:t>CbStackMon</a:t>
            </a:r>
            <a:endParaRPr lang="en-US" dirty="0"/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756A7F17-E3EB-150D-10EB-1CF92EA256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309" y="2739558"/>
            <a:ext cx="10721340" cy="604202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/>
              <a:t>WDM Driver – Kernel callbacks combined with “mass” stack analysis.</a:t>
            </a:r>
          </a:p>
          <a:p>
            <a:r>
              <a:rPr lang="en-US" sz="1700" dirty="0"/>
              <a:t>Demo - Detecting Common Shellcode and Binaries (Meterpreter) &amp;&amp; Software Tester POC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6" name="Text Placeholder 39">
            <a:extLst>
              <a:ext uri="{FF2B5EF4-FFF2-40B4-BE49-F238E27FC236}">
                <a16:creationId xmlns:a16="http://schemas.microsoft.com/office/drawing/2014/main" id="{67606C3D-D82C-39A2-FB30-0508F4F9B452}"/>
              </a:ext>
            </a:extLst>
          </p:cNvPr>
          <p:cNvSpPr txBox="1">
            <a:spLocks/>
          </p:cNvSpPr>
          <p:nvPr/>
        </p:nvSpPr>
        <p:spPr>
          <a:xfrm>
            <a:off x="423861" y="5606228"/>
            <a:ext cx="11044237" cy="462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5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↳ Some red team fun</a:t>
            </a:r>
          </a:p>
          <a:p>
            <a:endParaRPr lang="en-US" dirty="0"/>
          </a:p>
        </p:txBody>
      </p:sp>
      <p:sp>
        <p:nvSpPr>
          <p:cNvPr id="7" name="Text Placeholder 40">
            <a:extLst>
              <a:ext uri="{FF2B5EF4-FFF2-40B4-BE49-F238E27FC236}">
                <a16:creationId xmlns:a16="http://schemas.microsoft.com/office/drawing/2014/main" id="{FB1F1420-9FEE-F39F-E35E-FDBFB5F3423C}"/>
              </a:ext>
            </a:extLst>
          </p:cNvPr>
          <p:cNvSpPr txBox="1">
            <a:spLocks/>
          </p:cNvSpPr>
          <p:nvPr/>
        </p:nvSpPr>
        <p:spPr>
          <a:xfrm>
            <a:off x="423861" y="6016175"/>
            <a:ext cx="10721340" cy="604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KMDF</a:t>
            </a:r>
            <a:r>
              <a:rPr lang="en-US" sz="1800" dirty="0"/>
              <a:t> Driver - </a:t>
            </a:r>
            <a:r>
              <a:rPr lang="en-US" sz="1800" dirty="0" err="1"/>
              <a:t>KeyLogger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Text Placeholder 39">
            <a:extLst>
              <a:ext uri="{FF2B5EF4-FFF2-40B4-BE49-F238E27FC236}">
                <a16:creationId xmlns:a16="http://schemas.microsoft.com/office/drawing/2014/main" id="{5ADAE74D-F23C-3C6C-6A1B-81F96F014003}"/>
              </a:ext>
            </a:extLst>
          </p:cNvPr>
          <p:cNvSpPr txBox="1">
            <a:spLocks/>
          </p:cNvSpPr>
          <p:nvPr/>
        </p:nvSpPr>
        <p:spPr>
          <a:xfrm>
            <a:off x="423861" y="3457412"/>
            <a:ext cx="11044237" cy="462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55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↳ </a:t>
            </a:r>
            <a:r>
              <a:rPr lang="en-US" dirty="0" err="1"/>
              <a:t>ObRegMon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0">
            <a:extLst>
              <a:ext uri="{FF2B5EF4-FFF2-40B4-BE49-F238E27FC236}">
                <a16:creationId xmlns:a16="http://schemas.microsoft.com/office/drawing/2014/main" id="{39E9EB5D-B97A-67A3-E370-E125E5B39AA1}"/>
              </a:ext>
            </a:extLst>
          </p:cNvPr>
          <p:cNvSpPr txBox="1">
            <a:spLocks/>
          </p:cNvSpPr>
          <p:nvPr/>
        </p:nvSpPr>
        <p:spPr>
          <a:xfrm>
            <a:off x="573879" y="3855698"/>
            <a:ext cx="10721340" cy="604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WDM Driver – Kernel callbacks focused on Registry and Object along with an agent management system.</a:t>
            </a:r>
          </a:p>
          <a:p>
            <a:r>
              <a:rPr lang="en-US" sz="1800" dirty="0"/>
              <a:t>Demo – Detecting Proc-Dump handle creation and Sharp-Persist Registry modifications.</a:t>
            </a:r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74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dia3_encoded">
            <a:hlinkClick r:id="" action="ppaction://media"/>
            <a:extLst>
              <a:ext uri="{FF2B5EF4-FFF2-40B4-BE49-F238E27FC236}">
                <a16:creationId xmlns:a16="http://schemas.microsoft.com/office/drawing/2014/main" id="{24EB834C-9A5B-94D6-279B-A85BD42DE0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1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C-All_Threads">
            <a:hlinkClick r:id="" action="ppaction://media"/>
            <a:extLst>
              <a:ext uri="{FF2B5EF4-FFF2-40B4-BE49-F238E27FC236}">
                <a16:creationId xmlns:a16="http://schemas.microsoft.com/office/drawing/2014/main" id="{580E71C5-6E37-B302-16B1-C4660415B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5561" y="0"/>
            <a:ext cx="8840878" cy="68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7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448302"/>
            <a:ext cx="7309381" cy="5234509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Subscribe: Process Create</a:t>
            </a:r>
            <a:br>
              <a:rPr lang="hu-HU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process -&gt; does the name contain “protected”? If yes -&gt; monitor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Mini-Inject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3753A2-53A0-2C63-CE3B-B79EF9B39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540" y="1611250"/>
            <a:ext cx="6217726" cy="107721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PsSetCreateProcessNotifyRoutine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CbProcessCreate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NotifyRoutine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Remove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A6D32-C64D-2EAF-2918-315C5B786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836" y="4065556"/>
            <a:ext cx="6131807" cy="206210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CbProcessCreate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ParentPid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ProcessPid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PsLookupProcessByProcessId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ProcessPid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SeLocateProcessImageName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processName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…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23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448302"/>
            <a:ext cx="7309381" cy="2550261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Subscribe: Module Loads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When kernel32.dll module is loaded:</a:t>
            </a:r>
          </a:p>
          <a:p>
            <a:pPr lvl="1"/>
            <a:r>
              <a:rPr lang="en-US" sz="2000" dirty="0"/>
              <a:t>Save address of </a:t>
            </a:r>
            <a:r>
              <a:rPr lang="en-US" sz="2000" dirty="0" err="1"/>
              <a:t>LoadLibraryW</a:t>
            </a:r>
            <a:r>
              <a:rPr lang="en-US" sz="2000" dirty="0"/>
              <a:t> by parsing the export directory of kernel32.dll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Mini-Inject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3311D2-9CA2-653D-9575-DF0AFF9C2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945" y="1758143"/>
            <a:ext cx="5052448" cy="830997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PsSetLoadImageNotifyRoutine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CbImageLoad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NotifyRoutine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3AD43-CF8C-94F1-9BEE-47998164D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51" y="3998563"/>
            <a:ext cx="6917278" cy="2554545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Callbacks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CbImageLoad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PUNICODE_STRING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ImageName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Pid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PIMAGE_INFO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ImageInfo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B4B4B4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LoadLibraryW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Helpers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HlpKernelGetExportedProcAddress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ImageInfo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ImageBase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LoadLibraryW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“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E8C9BB"/>
                </a:solidFill>
                <a:latin typeface="Consolas" panose="020B0609020204030204" pitchFamily="49" charset="0"/>
              </a:rPr>
              <a:t>     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6197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448302"/>
            <a:ext cx="7309381" cy="938437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On next loaded module after kernel32.dll: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Mini-Inject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A56991-FFB2-75FA-176B-901555807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13" y="2864248"/>
            <a:ext cx="3292302" cy="267765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ZwAllocateVirtualMemory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ZwCurrentProcess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umAddress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MEM_COMMIT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PAGE_EXECUTE_READWRITE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RtlZeroMemory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umAddress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DD62D-2326-0602-250A-9929C273A0F6}"/>
              </a:ext>
            </a:extLst>
          </p:cNvPr>
          <p:cNvSpPr txBox="1"/>
          <p:nvPr/>
        </p:nvSpPr>
        <p:spPr>
          <a:xfrm>
            <a:off x="268313" y="2545356"/>
            <a:ext cx="32923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5.1 Allocate Memory for DLL Name</a:t>
            </a:r>
          </a:p>
          <a:p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23A744C-E982-2F45-1037-C370946D1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4887" y="2864248"/>
            <a:ext cx="4755397" cy="310854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PKAPC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PKAPC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ExAllocatePool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B4B4B4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NonPagedPool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KAPC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KeInitializeApc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400" dirty="0">
              <a:solidFill>
                <a:srgbClr val="B4B4B4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PsGetCurrentThread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CurrentApcEnvironment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PKKERNEL_ROUTINE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InjpInjectApcKernelRoutine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PKNORMAL_ROUTINE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LoadLibraryW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UserMode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umAddress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62A01AF-32A7-2657-286C-101CBBBE5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387" y="2864248"/>
            <a:ext cx="3099662" cy="160043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KeInsertQueueApc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    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KeTestAlertThread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UserMode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BC880-4610-3004-4933-396FAA14D236}"/>
              </a:ext>
            </a:extLst>
          </p:cNvPr>
          <p:cNvSpPr txBox="1"/>
          <p:nvPr/>
        </p:nvSpPr>
        <p:spPr>
          <a:xfrm>
            <a:off x="3734887" y="2545355"/>
            <a:ext cx="32923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5.2 Allocate and initialize APC object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4CE27-E91C-FB06-7EAF-86C53F8B0081}"/>
              </a:ext>
            </a:extLst>
          </p:cNvPr>
          <p:cNvSpPr txBox="1"/>
          <p:nvPr/>
        </p:nvSpPr>
        <p:spPr>
          <a:xfrm>
            <a:off x="8631387" y="2299134"/>
            <a:ext cx="32923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5.3 Queue the APC and force it’s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448303"/>
            <a:ext cx="7309381" cy="1821840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Hook on shellcode used routines.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LoadLibrary</a:t>
            </a:r>
            <a:r>
              <a:rPr lang="en-US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GetProcAddress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Mini-Inject UM DLL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12130F-7EDD-A2EE-67E3-3A93C7FDE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092" y="2972954"/>
            <a:ext cx="3861955" cy="375487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APIENTRY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DllMain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HMODULE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hModule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DWORD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ul_reason_for_call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LPVOID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lpReserved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ul_reason_for_call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DLL_PROCESS_ATTACH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DtrTrap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DeployDtrTrap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DLL_THREAD_ATTACH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DLL_THREAD_DETACH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DLL_PROCESS_DETACH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1A0EFFB-46C1-9108-AFDE-CFA9F0831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176" y="4094585"/>
            <a:ext cx="6644768" cy="2031325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DeployDtrTrap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DetourRestoreAfterWith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DetourTransactionBegin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DetourUpdateThread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GetCurrentThread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DetourAttach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&amp;)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OrigGetProcAddress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DtrGetProcAddress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DetourAttach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(&amp;(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&amp;)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OrigLoadLibraryA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DtrLoadLibraryA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DetourTransactionCommit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76FAF3-230A-E857-4B19-8F5EA4B3D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4583" y="148617"/>
            <a:ext cx="5253361" cy="353943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FARPROC</a:t>
            </a: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WINAPI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DtrGetProcAddress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HMODULE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hModule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LPCSTR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lpProcName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StackAnalyzerClassifier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// log message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OrigGetProcAddress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hModule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lpProcName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HMODULE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WINAPI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DtrLoadLibraryA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LPCSTR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lpLibFileName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StackAnalyzerClassifier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// log message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OrigLoadLibraryA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lpLibFileName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en-US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58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448302"/>
            <a:ext cx="7309381" cy="1519623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Stack analysis based on the hooks.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Memory Query.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Mini-Inject UM DLL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385EDF7-9CB7-102F-5FC6-4E5318B4E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9871" y="219836"/>
            <a:ext cx="5795176" cy="624786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StackAnalyzerClassifier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USHORT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framesCaptured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CaptureStackBackTrace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FramesToSkip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FramesToCapture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BackTrace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BackTraceHash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57A64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USHORT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framesCaptured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++)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returnAddress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stackTrace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MEMORY_BASIC_INFORMATION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SIZE_T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queried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VirtualQueryEx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GetCurrentProcess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hProcess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returnAddress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lpAddress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lpBuffer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dwLength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57A64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57A64A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57A64A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memInfo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MEM_PRIVATE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         // called from private mem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8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dia4_encoded">
            <a:hlinkClick r:id="" action="ppaction://media"/>
            <a:extLst>
              <a:ext uri="{FF2B5EF4-FFF2-40B4-BE49-F238E27FC236}">
                <a16:creationId xmlns:a16="http://schemas.microsoft.com/office/drawing/2014/main" id="{9BB406C1-FFB8-61C5-CD8B-8A212B182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448302"/>
            <a:ext cx="7309381" cy="5234509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Subscribe to Process Notification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Maintain a monitored process management system.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ObRegMon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3D93C2-B447-7379-A710-841672158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50" y="2671504"/>
            <a:ext cx="6145079" cy="830997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NTSTATUS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PsSetCreateProcessNotifyRoutine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CbProcessNotifyCallback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2C5445-6EE4-B322-AA79-1D61DCDAF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50" y="4866929"/>
            <a:ext cx="5471370" cy="1815882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CbProcessNotifyCallback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ParentId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open a log file for each process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keep track of each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pid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+ log file handle</a:t>
            </a:r>
          </a:p>
        </p:txBody>
      </p:sp>
    </p:spTree>
    <p:extLst>
      <p:ext uri="{BB962C8B-B14F-4D97-AF65-F5344CB8AC3E}">
        <p14:creationId xmlns:p14="http://schemas.microsoft.com/office/powerpoint/2010/main" val="19840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448302"/>
            <a:ext cx="7309381" cy="5234509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Register for Object notifications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ObRegMon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4D77A0-9EC2-C3B9-BE2A-669874ED9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524523"/>
            <a:ext cx="10395795" cy="403187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ObjectType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PsProcessType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Operations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OB_OPERATION_HANDLE_CREATE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OB_OPERATION_HANDLE_DUPLICATE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PreOperation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CbObPreOperationCallback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ObjectType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PsThreadType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Operations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OB_OPERATION_HANDLE_CREATE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OB_OPERATION_HANDLE_DUPLICATE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PreOperation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CbObPreOperationCallback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callbackRegistration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OB_FLT_REGISTRATION_VERSION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callbackRegistration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OperationRegistrationCount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callbackRegistration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RegistrationContext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RtlInitUnicodeString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L"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32000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callbackRegistration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callbackRegistration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OperationRegistration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NTSTATUS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ObRegisterCallbacks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callbackRegistration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gRegistrationHandle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59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6AF4-691D-DBD7-E15A-47BBFCB3B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2" y="205933"/>
            <a:ext cx="6934066" cy="780095"/>
          </a:xfrm>
        </p:spPr>
        <p:txBody>
          <a:bodyPr/>
          <a:lstStyle/>
          <a:p>
            <a:r>
              <a:rPr lang="en-US" dirty="0"/>
              <a:t>Topics that will be touched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F9D00BF-E3C3-CDDF-09B0-5038F0362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3862" y="1471150"/>
            <a:ext cx="11044237" cy="462280"/>
          </a:xfrm>
        </p:spPr>
        <p:txBody>
          <a:bodyPr/>
          <a:lstStyle/>
          <a:p>
            <a:r>
              <a:rPr lang="en-US" dirty="0"/>
              <a:t>↳ Learn About the Detection Mindset.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8C33272-3797-B7C0-F036-383175CBC2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" y="2038968"/>
            <a:ext cx="10721340" cy="604202"/>
          </a:xfrm>
        </p:spPr>
        <p:txBody>
          <a:bodyPr>
            <a:noAutofit/>
          </a:bodyPr>
          <a:lstStyle/>
          <a:p>
            <a:r>
              <a:rPr lang="en-US" sz="1800" dirty="0"/>
              <a:t>Get true value from stable detections.</a:t>
            </a:r>
          </a:p>
          <a:p>
            <a:r>
              <a:rPr lang="en-US" sz="1800" dirty="0"/>
              <a:t>Avoid False Positives and performance impact.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23F51B2-3B35-DDF3-0470-CE144A1A07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862" y="3065784"/>
            <a:ext cx="11044237" cy="462280"/>
          </a:xfrm>
        </p:spPr>
        <p:txBody>
          <a:bodyPr/>
          <a:lstStyle/>
          <a:p>
            <a:r>
              <a:rPr lang="en-US" dirty="0"/>
              <a:t>↳ Learn about Windows OS Internals.</a:t>
            </a:r>
          </a:p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274F99-EA1D-41B0-044E-5FFD343E2B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" y="3571093"/>
            <a:ext cx="4721167" cy="3080974"/>
          </a:xfrm>
        </p:spPr>
        <p:txBody>
          <a:bodyPr>
            <a:normAutofit/>
          </a:bodyPr>
          <a:lstStyle/>
          <a:p>
            <a:r>
              <a:rPr lang="en-US" sz="1800" dirty="0"/>
              <a:t>APC Injection</a:t>
            </a:r>
          </a:p>
          <a:p>
            <a:r>
              <a:rPr lang="en-US" sz="1800" dirty="0"/>
              <a:t>Kernel Callbacks</a:t>
            </a:r>
            <a:r>
              <a:rPr lang="el-GR" sz="1800" dirty="0"/>
              <a:t> </a:t>
            </a:r>
            <a:r>
              <a:rPr lang="el-GR" sz="1800" i="1" dirty="0"/>
              <a:t>(</a:t>
            </a:r>
            <a:r>
              <a:rPr lang="en-US" sz="1800" i="1" dirty="0"/>
              <a:t>Process </a:t>
            </a:r>
            <a:r>
              <a:rPr lang="el-GR" sz="1800" i="1" dirty="0"/>
              <a:t>&amp;</a:t>
            </a:r>
            <a:r>
              <a:rPr lang="en-US" sz="1800" i="1" dirty="0"/>
              <a:t> Thread &amp; Module &amp; Object &amp; Registry</a:t>
            </a:r>
            <a:r>
              <a:rPr lang="el-GR" sz="1800" i="1" dirty="0"/>
              <a:t>)</a:t>
            </a:r>
            <a:endParaRPr lang="en-US" sz="1800" i="1" dirty="0"/>
          </a:p>
          <a:p>
            <a:r>
              <a:rPr lang="en-US" sz="1800" dirty="0"/>
              <a:t>Mini-Filters</a:t>
            </a:r>
          </a:p>
          <a:p>
            <a:r>
              <a:rPr lang="en-US" sz="1800" dirty="0"/>
              <a:t>Stack Analysis.</a:t>
            </a:r>
          </a:p>
          <a:p>
            <a:r>
              <a:rPr lang="en-US" sz="1800" dirty="0"/>
              <a:t>Hooking in UM.</a:t>
            </a:r>
          </a:p>
          <a:p>
            <a:r>
              <a:rPr lang="en-US" sz="1800" dirty="0"/>
              <a:t>Memory.</a:t>
            </a:r>
          </a:p>
          <a:p>
            <a:pPr marL="0" indent="0">
              <a:buNone/>
            </a:pPr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48778-6B4F-E27E-04B2-D4E5F30CCBD2}"/>
              </a:ext>
            </a:extLst>
          </p:cNvPr>
          <p:cNvSpPr txBox="1"/>
          <p:nvPr/>
        </p:nvSpPr>
        <p:spPr>
          <a:xfrm>
            <a:off x="6280726" y="3586530"/>
            <a:ext cx="5487411" cy="299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Shellcode.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Injections.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C2 Implants.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Stacks and Windows Loader.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Threat Landscape and Attack Footprint.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WinDBG</a:t>
            </a:r>
            <a:r>
              <a:rPr lang="en-US" sz="1800" dirty="0"/>
              <a:t> and Developer POV: See in action the mechanisms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042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49" y="1448302"/>
            <a:ext cx="8898933" cy="5234509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Monitor object handle creation and handle duplication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ObRegMon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432DD9-98B0-C2D1-0A17-14FB7CB30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49" y="2404717"/>
            <a:ext cx="10059164" cy="427809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OB_PREOP_CALLBACK_STATUS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CbObPreOperationCallback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In_opt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RegistrationContext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Inout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POB_PRE_OPERATION_INFORMATION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OperationInformation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OperationInformation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ObjectType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PsProcessType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OperationInformation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ObjectType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PsThreadType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get operation type (handle/duplication) from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OperationInformation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Operation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DCDCDC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get handle id of opened process or thread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OperationInformation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ObjectType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PsProcessType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PsGetProcessId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PEPROCESS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OperationInformation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PsGetThreadId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PETHREAD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OperationInformation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B4B4B4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get the process which performs the operation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B4B4B4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openingProcessId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PsGetCurrentProcessId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log the action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5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448303"/>
            <a:ext cx="7309381" cy="1279400"/>
          </a:xfrm>
        </p:spPr>
        <p:txBody>
          <a:bodyPr/>
          <a:lstStyle/>
          <a:p>
            <a:r>
              <a:rPr lang="en-US" b="1" dirty="0"/>
              <a:t>The Algorithm 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Register for Registry notification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ObRegMon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5F388-6A6A-1C1C-DB83-EC39F33BC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7787" y="135523"/>
            <a:ext cx="6521887" cy="230832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UNICODE_STRING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RTL_CONSTANT_STRING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L"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</a:rPr>
              <a:t>370000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C9B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NTSTATUS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CmRegisterCallbackEx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4B4B4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CbCmRegistryCallback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Function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altitude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Altitude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DriverObject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Driver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Context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gRegCallbackCookie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Cookie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        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// Reserved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C3EFF2-9DAD-49FA-9DAE-E7B2691C8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50" y="2782046"/>
            <a:ext cx="10508005" cy="353943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NTSTATUS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</a:rPr>
              <a:t>Registry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CbCmRegistryCallback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_In_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CallbackContext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In_opt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Argument1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In_opt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EB7FF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Argument2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REG_NOTIFY_CLASS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notifyClass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REG_NOTIFY_CLASS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ULONG_PTR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Argument1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notifyClass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8D7A3"/>
                </a:solidFill>
                <a:effectLst/>
                <a:latin typeface="Consolas" panose="020B0609020204030204" pitchFamily="49" charset="0"/>
              </a:rPr>
              <a:t>RegNtPreSetValueKey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PREG_SET_VALUE_KEY_INFORMATION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setValueInfo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PREG_SET_VALUE_KEY_INFORMATION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9A9A9A"/>
                </a:solidFill>
                <a:effectLst/>
                <a:latin typeface="Consolas" panose="020B0609020204030204" pitchFamily="49" charset="0"/>
              </a:rPr>
              <a:t>Argument2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8A0DF"/>
                </a:solidFill>
                <a:effectLst/>
                <a:latin typeface="Consolas" panose="020B0609020204030204" pitchFamily="49" charset="0"/>
              </a:rPr>
              <a:t>    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setValueInfo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setValueInfo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ValueName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en-US" sz="16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openingProcessId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PsGetCurrentProcessId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        // log the registry 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   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0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dia5_encoded">
            <a:hlinkClick r:id="" action="ppaction://media"/>
            <a:extLst>
              <a:ext uri="{FF2B5EF4-FFF2-40B4-BE49-F238E27FC236}">
                <a16:creationId xmlns:a16="http://schemas.microsoft.com/office/drawing/2014/main" id="{A8FBAB5E-E871-EE30-24D5-6566B6252D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dia7_encoded">
            <a:hlinkClick r:id="" action="ppaction://media"/>
            <a:extLst>
              <a:ext uri="{FF2B5EF4-FFF2-40B4-BE49-F238E27FC236}">
                <a16:creationId xmlns:a16="http://schemas.microsoft.com/office/drawing/2014/main" id="{E363EDF2-EB66-D7E2-5A3C-773696CB08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7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1D1B1B-6CE8-593C-DF20-A74F2D404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220" y="1871625"/>
            <a:ext cx="4113286" cy="468897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To use KMDF, must call </a:t>
            </a:r>
            <a:r>
              <a:rPr lang="en-US" dirty="0" err="1"/>
              <a:t>WdfDriverCreate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Create driver with config (</a:t>
            </a:r>
            <a:r>
              <a:rPr lang="en-US" dirty="0" err="1"/>
              <a:t>DeviceAdd</a:t>
            </a:r>
            <a:r>
              <a:rPr lang="en-US" dirty="0"/>
              <a:t> + </a:t>
            </a:r>
            <a:r>
              <a:rPr lang="en-US" dirty="0" err="1"/>
              <a:t>DriverUnload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7FFBCA-9CB0-2607-12B0-7AF71566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Keylogger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EE040-D503-0521-BAB5-9315FE8ECC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EAA36-9F0F-24AD-E502-65C293C3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771" y="1510596"/>
            <a:ext cx="6516009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24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E71FB-9269-C399-AA08-6950F6A1E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19628" y="1110495"/>
            <a:ext cx="7879375" cy="56896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On device add callback, create device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CBEA6A-9DBB-54B7-FE53-E94CCCD5A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Keylogger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7E19C-974F-5EB2-D01E-0B569EC63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F64D6-D491-CF0B-4DB5-3CFDB9517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669" y="1953608"/>
            <a:ext cx="1061233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69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986A4B-D18D-BD14-3948-EBA8469C17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Create I/O queue for processing I/O requests</a:t>
            </a:r>
          </a:p>
          <a:p>
            <a:pPr marL="971550" lvl="1" indent="-514350">
              <a:buFont typeface="+mj-lt"/>
              <a:buAutoNum type="arabicPeriod" startAt="3"/>
            </a:pPr>
            <a:r>
              <a:rPr lang="en-US" dirty="0"/>
              <a:t>Set the </a:t>
            </a:r>
            <a:r>
              <a:rPr lang="en-US" dirty="0" err="1"/>
              <a:t>InternalDeviceControl</a:t>
            </a:r>
            <a:r>
              <a:rPr lang="en-US" dirty="0"/>
              <a:t> callback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53B24B-4CBA-A519-B501-4AD6AF92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Keylogger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76C9A-F4BA-C5B3-172A-43BED1476C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17DEB-86D4-1DA3-59DB-00CB30715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896317"/>
            <a:ext cx="10907647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65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E826CA-C2B5-D667-BE97-D50F936D9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On KEYBOARD_CONNECT, set the </a:t>
            </a:r>
            <a:r>
              <a:rPr lang="en-US" dirty="0" err="1"/>
              <a:t>ClassService</a:t>
            </a:r>
            <a:r>
              <a:rPr lang="en-US" dirty="0"/>
              <a:t> callback to our hook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FB467-EC83-1293-9E07-55FB65A5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Keylogger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5D883-8540-824A-0362-9C24AD5DD8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5AE8C-05A9-2BB4-B982-F8C26A46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61" y="3020592"/>
            <a:ext cx="1050754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73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43FEA7-B915-A0A2-9D44-7C7A78BFB2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1" y="1907359"/>
            <a:ext cx="3350540" cy="2205574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Take the </a:t>
            </a:r>
            <a:r>
              <a:rPr lang="en-US" dirty="0" err="1"/>
              <a:t>MakeCode</a:t>
            </a:r>
            <a:r>
              <a:rPr lang="en-US" dirty="0"/>
              <a:t> from PKEYBOARD_INPUT_DATA and convert the </a:t>
            </a:r>
            <a:r>
              <a:rPr lang="en-US" dirty="0" err="1"/>
              <a:t>scancode</a:t>
            </a:r>
            <a:r>
              <a:rPr lang="en-US" dirty="0"/>
              <a:t> into ASCII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89DD58-F770-8338-A6A7-815F049E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Keylogger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5F0F1-C1D6-9A4F-3E88-D7DE92E329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FBDAC-391F-B927-0E88-70356ED6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416" y="156052"/>
            <a:ext cx="6220693" cy="2267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C6B29-67BF-C5C1-93E3-A7388409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19" y="5165857"/>
            <a:ext cx="9754961" cy="1590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48AC1-89B3-32B0-8A32-D0B83B79B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520" y="2503770"/>
            <a:ext cx="7268589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19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8_encoded">
            <a:hlinkClick r:id="" action="ppaction://media"/>
            <a:extLst>
              <a:ext uri="{FF2B5EF4-FFF2-40B4-BE49-F238E27FC236}">
                <a16:creationId xmlns:a16="http://schemas.microsoft.com/office/drawing/2014/main" id="{C651643D-0CEC-883A-024C-D6332A736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842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2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675072"/>
            <a:ext cx="7309381" cy="46889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Pros</a:t>
            </a:r>
            <a:r>
              <a:rPr lang="en-US" b="1" dirty="0"/>
              <a:t> &amp; Cons</a:t>
            </a:r>
          </a:p>
          <a:p>
            <a:r>
              <a:rPr lang="en-US" dirty="0"/>
              <a:t>Kernel Level Privileges.</a:t>
            </a:r>
          </a:p>
          <a:p>
            <a:r>
              <a:rPr lang="en-US" dirty="0"/>
              <a:t>Official Supported Method for AVs. </a:t>
            </a:r>
          </a:p>
          <a:p>
            <a:r>
              <a:rPr lang="en-US" dirty="0"/>
              <a:t>Vast landscape for telemetry , heuristics and hacks.</a:t>
            </a:r>
          </a:p>
          <a:p>
            <a:r>
              <a:rPr lang="en-US" dirty="0"/>
              <a:t>Easy to combine with other methods.</a:t>
            </a:r>
          </a:p>
          <a:p>
            <a:pPr lvl="1"/>
            <a:r>
              <a:rPr lang="en-US" dirty="0"/>
              <a:t>Scanning.</a:t>
            </a:r>
          </a:p>
          <a:p>
            <a:pPr lvl="1"/>
            <a:r>
              <a:rPr lang="en-US" dirty="0"/>
              <a:t>Emulation.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Stack Analysis.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Userland Hooks.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Interaction with low level devices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Drivers for Security</a:t>
            </a:r>
          </a:p>
        </p:txBody>
      </p:sp>
    </p:spTree>
    <p:extLst>
      <p:ext uri="{BB962C8B-B14F-4D97-AF65-F5344CB8AC3E}">
        <p14:creationId xmlns:p14="http://schemas.microsoft.com/office/powerpoint/2010/main" val="328444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C4A91-B5E7-F299-C1F1-53087B2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86" y="2766218"/>
            <a:ext cx="6400799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6825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56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743438"/>
            <a:ext cx="7309381" cy="46889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Pros</a:t>
            </a:r>
            <a:r>
              <a:rPr lang="en-US" b="1" dirty="0"/>
              <a:t> &amp; Cons</a:t>
            </a:r>
          </a:p>
          <a:p>
            <a:r>
              <a:rPr lang="en-US" dirty="0"/>
              <a:t>DKOM</a:t>
            </a:r>
            <a:r>
              <a:rPr lang="hu-HU" dirty="0"/>
              <a:t> (Direct Kernel Object Manipulation)</a:t>
            </a:r>
            <a:r>
              <a:rPr lang="en-US" dirty="0"/>
              <a:t> </a:t>
            </a:r>
          </a:p>
          <a:p>
            <a:r>
              <a:rPr lang="en-US" dirty="0"/>
              <a:t>VAD </a:t>
            </a:r>
            <a:r>
              <a:rPr lang="hu-HU" dirty="0"/>
              <a:t>(Virtual Address Descriptors) </a:t>
            </a:r>
            <a:r>
              <a:rPr lang="en-US" dirty="0"/>
              <a:t>access.</a:t>
            </a:r>
          </a:p>
          <a:p>
            <a:r>
              <a:rPr lang="en-US" dirty="0"/>
              <a:t>Response actions and visibility.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Kernel Callbacks.(reg, obj, proc, thread, image)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FS Filters.</a:t>
            </a:r>
            <a:r>
              <a:rPr lang="hu-HU" sz="2000" dirty="0">
                <a:solidFill>
                  <a:schemeClr val="accent1"/>
                </a:solidFill>
              </a:rPr>
              <a:t> (files)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Device Filters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/>
              <a:t>WFP.</a:t>
            </a:r>
            <a:r>
              <a:rPr lang="hu-HU" sz="2000" dirty="0"/>
              <a:t> (network)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Drivers for Security</a:t>
            </a:r>
          </a:p>
        </p:txBody>
      </p:sp>
    </p:spTree>
    <p:extLst>
      <p:ext uri="{BB962C8B-B14F-4D97-AF65-F5344CB8AC3E}">
        <p14:creationId xmlns:p14="http://schemas.microsoft.com/office/powerpoint/2010/main" val="421225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BC26F03-552F-FE4D-5137-CDCB8E7B8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743438"/>
            <a:ext cx="7309381" cy="4688973"/>
          </a:xfrm>
        </p:spPr>
        <p:txBody>
          <a:bodyPr/>
          <a:lstStyle/>
          <a:p>
            <a:r>
              <a:rPr lang="en-US" b="1" dirty="0"/>
              <a:t>Pros &amp; </a:t>
            </a:r>
            <a:r>
              <a:rPr lang="en-US" b="1" dirty="0">
                <a:solidFill>
                  <a:srgbClr val="FF0000"/>
                </a:solidFill>
              </a:rPr>
              <a:t>Cons</a:t>
            </a:r>
          </a:p>
          <a:p>
            <a:r>
              <a:rPr lang="en-US" dirty="0"/>
              <a:t>Steep learning curve</a:t>
            </a:r>
          </a:p>
          <a:p>
            <a:r>
              <a:rPr lang="en-US" dirty="0"/>
              <a:t>High privileges mean high responsibility</a:t>
            </a:r>
          </a:p>
          <a:p>
            <a:r>
              <a:rPr lang="en-US" dirty="0"/>
              <a:t>Prone to system failures</a:t>
            </a:r>
          </a:p>
          <a:p>
            <a:r>
              <a:rPr lang="en-US" dirty="0"/>
              <a:t>Need to respect other drivers and OS ecosystem</a:t>
            </a:r>
          </a:p>
          <a:p>
            <a:r>
              <a:rPr lang="en-US" dirty="0"/>
              <a:t>Hacks can cost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65182E9-6E73-4724-DC64-99A61C59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Drivers for Security</a:t>
            </a:r>
          </a:p>
        </p:txBody>
      </p:sp>
    </p:spTree>
    <p:extLst>
      <p:ext uri="{BB962C8B-B14F-4D97-AF65-F5344CB8AC3E}">
        <p14:creationId xmlns:p14="http://schemas.microsoft.com/office/powerpoint/2010/main" val="128246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F44695-57EC-E6C6-3E5D-25014CA151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4D0A9-CEE3-C53E-B954-0920DFAB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8C152-ADE3-CF82-84A9-38784330B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2D368-2489-620B-31AE-87FFD0B75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970" y="-63443"/>
            <a:ext cx="12459939" cy="698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9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1DBF2B-C54C-46E4-4A9A-91AC0BEBA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11DBC5-8D16-D551-5D89-BB9F92A6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shellcode…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0C4E9-9AC4-3B5F-F825-DAA09F2E6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16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646A0D-8791-6138-0648-F246B45EA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A7DE86-E0E4-082D-14D0-9B1168EEC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E454E-34C3-5406-4331-49D8BCEF46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Examining the shellcode disassembly using rizin.">
            <a:extLst>
              <a:ext uri="{FF2B5EF4-FFF2-40B4-BE49-F238E27FC236}">
                <a16:creationId xmlns:a16="http://schemas.microsoft.com/office/drawing/2014/main" id="{D509356F-B227-8310-F328-7E8372330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" t="-628" r="36819" b="74818"/>
          <a:stretch/>
        </p:blipFill>
        <p:spPr bwMode="auto">
          <a:xfrm>
            <a:off x="209180" y="1679455"/>
            <a:ext cx="11773640" cy="330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21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12103</TotalTime>
  <Words>2840</Words>
  <Application>Microsoft Office PowerPoint</Application>
  <PresentationFormat>Widescreen</PresentationFormat>
  <Paragraphs>550</Paragraphs>
  <Slides>41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Office Theme</vt:lpstr>
      <vt:lpstr>Kernel Drivers for Security</vt:lpstr>
      <vt:lpstr>Workshop Outline</vt:lpstr>
      <vt:lpstr>Topics that will be touched</vt:lpstr>
      <vt:lpstr>Kernel Drivers for Security</vt:lpstr>
      <vt:lpstr>Kernel Drivers for Security</vt:lpstr>
      <vt:lpstr>Kernel Drivers for Security</vt:lpstr>
      <vt:lpstr>PowerPoint Presentation</vt:lpstr>
      <vt:lpstr>About shellcode…</vt:lpstr>
      <vt:lpstr>PowerPoint Presentation</vt:lpstr>
      <vt:lpstr>Let’s take an example for running shellcode</vt:lpstr>
      <vt:lpstr>PowerPoint Presentation</vt:lpstr>
      <vt:lpstr>FsStackMon</vt:lpstr>
      <vt:lpstr>FsStackMon</vt:lpstr>
      <vt:lpstr>FsStackMon</vt:lpstr>
      <vt:lpstr>FsStackMon</vt:lpstr>
      <vt:lpstr>PowerPoint Presentation</vt:lpstr>
      <vt:lpstr>CbStackMon</vt:lpstr>
      <vt:lpstr>CbStackMon</vt:lpstr>
      <vt:lpstr>CbStackMon</vt:lpstr>
      <vt:lpstr>PowerPoint Presentation</vt:lpstr>
      <vt:lpstr>PowerPoint Presentation</vt:lpstr>
      <vt:lpstr>Mini-Inject</vt:lpstr>
      <vt:lpstr>Mini-Inject</vt:lpstr>
      <vt:lpstr>Mini-Inject</vt:lpstr>
      <vt:lpstr>Mini-Inject UM DLL</vt:lpstr>
      <vt:lpstr>Mini-Inject UM DLL</vt:lpstr>
      <vt:lpstr>PowerPoint Presentation</vt:lpstr>
      <vt:lpstr>ObRegMon</vt:lpstr>
      <vt:lpstr>ObRegMon</vt:lpstr>
      <vt:lpstr>ObRegMon</vt:lpstr>
      <vt:lpstr>ObRegMon</vt:lpstr>
      <vt:lpstr>PowerPoint Presentation</vt:lpstr>
      <vt:lpstr>PowerPoint Presentation</vt:lpstr>
      <vt:lpstr>Keylogger</vt:lpstr>
      <vt:lpstr>Keylogger</vt:lpstr>
      <vt:lpstr>Keylogger</vt:lpstr>
      <vt:lpstr>Keylogger</vt:lpstr>
      <vt:lpstr>Keylogger</vt:lpstr>
      <vt:lpstr>PowerPoint Presentation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Kernel Drivers for Security</dc:title>
  <dc:creator>George Karantzas</dc:creator>
  <cp:lastModifiedBy>Balint Szabo</cp:lastModifiedBy>
  <cp:revision>47</cp:revision>
  <dcterms:created xsi:type="dcterms:W3CDTF">2023-12-02T13:36:42Z</dcterms:created>
  <dcterms:modified xsi:type="dcterms:W3CDTF">2024-07-03T15:02:46Z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9c527f-5235-45cb-bea5-98c00c666442_Enabled">
    <vt:lpwstr>true</vt:lpwstr>
  </property>
  <property fmtid="{D5CDD505-2E9C-101B-9397-08002B2CF9AE}" pid="3" name="MSIP_Label_9d9c527f-5235-45cb-bea5-98c00c666442_SetDate">
    <vt:lpwstr>2024-07-03T14:26:50Z</vt:lpwstr>
  </property>
  <property fmtid="{D5CDD505-2E9C-101B-9397-08002B2CF9AE}" pid="4" name="MSIP_Label_9d9c527f-5235-45cb-bea5-98c00c666442_Method">
    <vt:lpwstr>Standard</vt:lpwstr>
  </property>
  <property fmtid="{D5CDD505-2E9C-101B-9397-08002B2CF9AE}" pid="5" name="MSIP_Label_9d9c527f-5235-45cb-bea5-98c00c666442_Name">
    <vt:lpwstr>INTERNAL</vt:lpwstr>
  </property>
  <property fmtid="{D5CDD505-2E9C-101B-9397-08002B2CF9AE}" pid="6" name="MSIP_Label_9d9c527f-5235-45cb-bea5-98c00c666442_SiteId">
    <vt:lpwstr>487baf29-f1da-469a-9221-243f830c36f3</vt:lpwstr>
  </property>
  <property fmtid="{D5CDD505-2E9C-101B-9397-08002B2CF9AE}" pid="7" name="MSIP_Label_9d9c527f-5235-45cb-bea5-98c00c666442_ActionId">
    <vt:lpwstr>c637a6b1-a92c-42d1-a98c-384499605b9d</vt:lpwstr>
  </property>
  <property fmtid="{D5CDD505-2E9C-101B-9397-08002B2CF9AE}" pid="8" name="MSIP_Label_9d9c527f-5235-45cb-bea5-98c00c666442_ContentBits">
    <vt:lpwstr>1</vt:lpwstr>
  </property>
  <property fmtid="{D5CDD505-2E9C-101B-9397-08002B2CF9AE}" pid="9" name="ClassificationContentMarkingHeaderLocations">
    <vt:lpwstr>Office Theme:8</vt:lpwstr>
  </property>
  <property fmtid="{D5CDD505-2E9C-101B-9397-08002B2CF9AE}" pid="10" name="ClassificationContentMarkingHeaderText">
    <vt:lpwstr>Internal Use Only</vt:lpwstr>
  </property>
</Properties>
</file>